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8"/>
  </p:notesMasterIdLst>
  <p:sldIdLst>
    <p:sldId id="268" r:id="rId2"/>
    <p:sldId id="277" r:id="rId3"/>
    <p:sldId id="258" r:id="rId4"/>
    <p:sldId id="267" r:id="rId5"/>
    <p:sldId id="260" r:id="rId6"/>
    <p:sldId id="262" r:id="rId7"/>
    <p:sldId id="263" r:id="rId8"/>
    <p:sldId id="264" r:id="rId9"/>
    <p:sldId id="265" r:id="rId10"/>
    <p:sldId id="270" r:id="rId11"/>
    <p:sldId id="271" r:id="rId12"/>
    <p:sldId id="272" r:id="rId13"/>
    <p:sldId id="273" r:id="rId14"/>
    <p:sldId id="274" r:id="rId15"/>
    <p:sldId id="275" r:id="rId16"/>
    <p:sldId id="276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24"/>
    <p:restoredTop sz="77888"/>
  </p:normalViewPr>
  <p:slideViewPr>
    <p:cSldViewPr snapToGrid="0" snapToObjects="1">
      <p:cViewPr varScale="1">
        <p:scale>
          <a:sx n="75" d="100"/>
          <a:sy n="75" d="100"/>
        </p:scale>
        <p:origin x="195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08CB6A-9160-A64D-9A6A-F2B1A61A67D2}" type="datetimeFigureOut">
              <a:rPr lang="en-US" smtClean="0"/>
              <a:t>1/12/18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15DB63-8977-5B4E-8E32-7CC3221B36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822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Relationship Id="rId3" Type="http://schemas.openxmlformats.org/officeDocument/2006/relationships/hyperlink" Target="https://www.flickr.com/photos/stevedevol/4434122972" TargetMode="Externa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restandards.org/Math/Content/6/RP/A/1/" TargetMode="External"/><Relationship Id="rId4" Type="http://schemas.openxmlformats.org/officeDocument/2006/relationships/hyperlink" Target="http://www.corestandards.org/Math/Content/6/RP/A/2/" TargetMode="External"/><Relationship Id="rId5" Type="http://schemas.openxmlformats.org/officeDocument/2006/relationships/hyperlink" Target="http://www.corestandards.org/Math/Content/6/RP/A/3/b/" TargetMode="External"/><Relationship Id="rId6" Type="http://schemas.openxmlformats.org/officeDocument/2006/relationships/hyperlink" Target="http://www.corestandards.org/Math/Content/6/RP/A/3/d/" TargetMode="External"/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200" dirty="0" smtClean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> Welcome to M</a:t>
            </a:r>
            <a:r>
              <a:rPr lang="en-US" altLang="en-US" sz="1200" baseline="32000" dirty="0" smtClean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>2</a:t>
            </a:r>
            <a:r>
              <a:rPr lang="en-US" altLang="en-US" sz="1200" dirty="0" smtClean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>P</a:t>
            </a:r>
            <a:r>
              <a:rPr lang="en-US" altLang="en-US" sz="1200" baseline="0" dirty="0" smtClean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>  </a:t>
            </a:r>
            <a:r>
              <a:rPr lang="en-US" altLang="en-US" sz="1200" dirty="0" smtClean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>Thursday, June 22</a:t>
            </a:r>
            <a:r>
              <a:rPr lang="en-US" altLang="en-US" sz="1200" baseline="30000" dirty="0" smtClean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>nd</a:t>
            </a:r>
            <a:r>
              <a:rPr lang="en-US" altLang="en-US" sz="1200" dirty="0" smtClean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>, 2017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en-US" sz="1200" dirty="0" smtClean="0">
              <a:solidFill>
                <a:schemeClr val="bg1"/>
              </a:solidFill>
              <a:latin typeface="Calibri Bold" charset="0"/>
              <a:ea typeface="ＭＳ Ｐゴシック" charset="-128"/>
              <a:sym typeface="Calibri Bold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200" dirty="0" smtClean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>Please be seated at the table corresponding to your card</a:t>
            </a:r>
            <a:r>
              <a:rPr lang="en-US" altLang="en-US" sz="1200" dirty="0" smtClean="0">
                <a:solidFill>
                  <a:schemeClr val="bg1"/>
                </a:solidFill>
                <a:latin typeface="Arial" charset="0"/>
                <a:ea typeface="ＭＳ Ｐゴシック" charset="-128"/>
                <a:sym typeface="Calibri Bold" charset="0"/>
              </a:rPr>
              <a:t>’</a:t>
            </a:r>
            <a:r>
              <a:rPr lang="en-US" altLang="ja-JP" sz="1200" dirty="0" smtClean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>s value at 8:30 am.  </a:t>
            </a:r>
            <a:endParaRPr lang="en-US" altLang="en-US" sz="1200" dirty="0" smtClean="0">
              <a:solidFill>
                <a:schemeClr val="bg1"/>
              </a:solidFill>
              <a:latin typeface="Calibri Bold" charset="0"/>
              <a:ea typeface="ＭＳ Ｐゴシック" charset="-128"/>
              <a:sym typeface="Calibri Bold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en-US" sz="1200" dirty="0" smtClean="0">
              <a:solidFill>
                <a:schemeClr val="bg1"/>
              </a:solidFill>
              <a:latin typeface="Calibri Bold" charset="0"/>
              <a:ea typeface="ＭＳ Ｐゴシック" charset="-128"/>
              <a:sym typeface="Calibri Bold" charset="0"/>
            </a:endParaRPr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smtClean="0">
                <a:ea typeface="ＭＳ Ｐゴシック" charset="-128"/>
              </a:rPr>
              <a:t>- No attribution required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en-US" sz="1200" dirty="0" smtClean="0">
              <a:solidFill>
                <a:schemeClr val="bg1"/>
              </a:solidFill>
              <a:latin typeface="Calibri Bold" charset="0"/>
              <a:ea typeface="ＭＳ Ｐゴシック" charset="-128"/>
              <a:sym typeface="Calibri Bold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5DB63-8977-5B4E-8E32-7CC3221B366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696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200" dirty="0" smtClean="0"/>
              <a:t>Reflect on your morning content</a:t>
            </a:r>
            <a:r>
              <a:rPr lang="en-US" sz="1200" baseline="0" dirty="0" smtClean="0"/>
              <a:t> session:</a:t>
            </a:r>
            <a:endParaRPr lang="en-US" sz="1200" dirty="0" smtClean="0"/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200" dirty="0" smtClean="0"/>
              <a:t>What mathematical content does this address?  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200" dirty="0" smtClean="0"/>
              <a:t>What advantages might there be to teaching this mathematical content through this particular physical context?  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200" dirty="0" smtClean="0"/>
              <a:t>How could you help students access this content and ensure that the important mathematical understandings develop?</a:t>
            </a:r>
          </a:p>
          <a:p>
            <a:endParaRPr lang="en-US" dirty="0" smtClean="0"/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dirty="0" smtClean="0">
                <a:ea typeface="ＭＳ Ｐゴシック" charset="-128"/>
              </a:rPr>
              <a:t>- No attribution required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508E79-9D6A-8F4E-AD69-5E41766A2DF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4206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>
                <a:ea typeface="ＭＳ Ｐゴシック" charset="-128"/>
              </a:rPr>
              <a:t>Learning Target: </a:t>
            </a:r>
            <a:r>
              <a:rPr lang="en-US" b="1" dirty="0" smtClean="0"/>
              <a:t>What do students need to know about evidence and formative feedback in order to regulate their own learning?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>
                <a:ea typeface="ＭＳ Ｐゴシック" charset="-128"/>
              </a:rPr>
              <a:t>Success Criteria: </a:t>
            </a:r>
            <a:r>
              <a:rPr lang="en-US" b="1" dirty="0" smtClean="0"/>
              <a:t>I can use a variety of strategies with my students to help them use evidence and feedback.</a:t>
            </a:r>
          </a:p>
          <a:p>
            <a:pPr eaLnBrk="1"/>
            <a:endParaRPr lang="en-US" altLang="en-US" dirty="0" smtClean="0">
              <a:ea typeface="ＭＳ Ｐゴシック" charset="-128"/>
            </a:endParaRPr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dirty="0" smtClean="0">
                <a:ea typeface="ＭＳ Ｐゴシック" charset="-128"/>
              </a:rPr>
              <a:t>- No attribution required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5DB63-8977-5B4E-8E32-7CC3221B366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6122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Read</a:t>
            </a:r>
            <a:r>
              <a:rPr lang="en-US" baseline="0" dirty="0" smtClean="0"/>
              <a:t> pages 166-175 in </a:t>
            </a:r>
            <a:r>
              <a:rPr lang="en-US" i="1" baseline="0" dirty="0" smtClean="0"/>
              <a:t>Bringing Math Students into the Formative Assessment Equation</a:t>
            </a:r>
            <a:r>
              <a:rPr lang="en-US" i="0" baseline="0" dirty="0" smtClean="0"/>
              <a:t> taking notes on your 3-2-1+1 protocol sheet.</a:t>
            </a:r>
          </a:p>
          <a:p>
            <a:r>
              <a:rPr lang="en-US" i="0" baseline="0" dirty="0" smtClean="0"/>
              <a:t>Choose a facilitator and discuss the reading.</a:t>
            </a:r>
          </a:p>
          <a:p>
            <a:endParaRPr lang="en-US" i="0" baseline="0" dirty="0" smtClean="0"/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dirty="0" smtClean="0">
                <a:ea typeface="ＭＳ Ｐゴシック" charset="-128"/>
              </a:rPr>
              <a:t>- No attribution required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F13689-E020-2F41-A021-1587ED6FAD6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9419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After discussing the section</a:t>
            </a:r>
            <a:r>
              <a:rPr lang="en-US" baseline="0" dirty="0" smtClean="0"/>
              <a:t> of the chapter, discuss these questions: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200" dirty="0" smtClean="0"/>
              <a:t>What are you currently doing that supports the ideas in this section?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200" dirty="0" smtClean="0"/>
              <a:t>What do you want to commit to try?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200" dirty="0" smtClean="0"/>
              <a:t>How will you support one another?</a:t>
            </a:r>
          </a:p>
          <a:p>
            <a:pPr marL="171450" indent="-171450">
              <a:buFont typeface="Arial" charset="0"/>
              <a:buChar char="•"/>
            </a:pPr>
            <a:endParaRPr lang="en-US" sz="1200" dirty="0" smtClean="0"/>
          </a:p>
          <a:p>
            <a:pPr marL="0" indent="0">
              <a:buFont typeface="Arial" charset="0"/>
              <a:buNone/>
            </a:pPr>
            <a:r>
              <a:rPr lang="en-US" sz="1200" dirty="0" smtClean="0"/>
              <a:t>Prepare a poster that answers the questions.  Take a gallery walk at break and note ideas that you would like to think about.  </a:t>
            </a:r>
          </a:p>
          <a:p>
            <a:pPr marL="0" indent="0">
              <a:buFont typeface="Arial" charset="0"/>
              <a:buNone/>
            </a:pPr>
            <a:endParaRPr lang="en-US" sz="1200" dirty="0" smtClean="0"/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dirty="0" smtClean="0">
                <a:ea typeface="ＭＳ Ｐゴシック" charset="-128"/>
              </a:rPr>
              <a:t>- No attribution required</a:t>
            </a:r>
          </a:p>
          <a:p>
            <a:pPr marL="0" indent="0">
              <a:buFont typeface="Arial" charset="0"/>
              <a:buNone/>
            </a:pPr>
            <a:endParaRPr lang="en-US" sz="1200" dirty="0" smtClean="0"/>
          </a:p>
          <a:p>
            <a:pPr marL="171450" indent="-171450">
              <a:buFont typeface="Arial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F13689-E020-2F41-A021-1587ED6FAD6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7801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/>
            <a:r>
              <a:rPr lang="en-US" altLang="en-US" dirty="0" smtClean="0">
                <a:ea typeface="ＭＳ Ｐゴシック" charset="-128"/>
              </a:rPr>
              <a:t>Take a gallery walk at break and note ideas to try.</a:t>
            </a:r>
          </a:p>
          <a:p>
            <a:pPr eaLnBrk="1"/>
            <a:endParaRPr lang="en-US" altLang="en-US" dirty="0" smtClean="0">
              <a:ea typeface="ＭＳ Ｐゴシック" charset="-128"/>
            </a:endParaRPr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dirty="0" smtClean="0">
                <a:ea typeface="ＭＳ Ｐゴシック" charset="-128"/>
              </a:rPr>
              <a:t>- No attribution required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5DB63-8977-5B4E-8E32-7CC3221B366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8105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 smtClean="0">
                <a:latin typeface="+mn-lt"/>
              </a:rPr>
              <a:t>Application time</a:t>
            </a:r>
            <a:br>
              <a:rPr lang="en-US" sz="1200" b="1" dirty="0" smtClean="0">
                <a:latin typeface="+mn-lt"/>
              </a:rPr>
            </a:br>
            <a:r>
              <a:rPr lang="en-US" sz="1200" b="1" dirty="0" smtClean="0">
                <a:latin typeface="+mn-lt"/>
              </a:rPr>
              <a:t>Return to LRC at 3:00 pm</a:t>
            </a:r>
          </a:p>
          <a:p>
            <a:endParaRPr lang="en-US" sz="1200" b="1" dirty="0" smtClean="0">
              <a:latin typeface="+mn-lt"/>
            </a:endParaRPr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dirty="0" smtClean="0">
                <a:ea typeface="ＭＳ Ｐゴシック" charset="-128"/>
              </a:rPr>
              <a:t>- No attribution required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5DB63-8977-5B4E-8E32-7CC3221B366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613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latin typeface="+mn-lt"/>
              </a:rPr>
              <a:t>Reflect on your content and pedagogical sessions today.</a:t>
            </a:r>
            <a:br>
              <a:rPr lang="en-US" sz="1200" dirty="0" smtClean="0">
                <a:latin typeface="+mn-lt"/>
              </a:rPr>
            </a:br>
            <a:r>
              <a:rPr lang="en-US" sz="1200" dirty="0" smtClean="0"/>
              <a:t>What ideas, strategies, or resources do you want to keep in mind for next year?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latin typeface="+mn-lt"/>
              </a:rPr>
              <a:t>What would you need to do in order to implement the idea or strategy, or use the resource, with your students?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smtClean="0">
                <a:ea typeface="ＭＳ Ｐゴシック" charset="-128"/>
              </a:rPr>
              <a:t>- No attribution required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508E79-9D6A-8F4E-AD69-5E41766A2DF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0736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21506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3813" eaLnBrk="1">
              <a:buClr>
                <a:srgbClr val="000000"/>
              </a:buClr>
              <a:buFont typeface="Gill Sans" charset="0"/>
              <a:buChar char="•"/>
            </a:pPr>
            <a:r>
              <a:rPr lang="en-US" altLang="en-US" dirty="0">
                <a:latin typeface="Trebuchet MS" charset="0"/>
                <a:ea typeface="ＭＳ Ｐゴシック" charset="-128"/>
                <a:sym typeface="Trebuchet MS" charset="0"/>
              </a:rPr>
              <a:t>Respect</a:t>
            </a:r>
          </a:p>
          <a:p>
            <a:pPr marL="23813" eaLnBrk="1">
              <a:buClr>
                <a:srgbClr val="000000"/>
              </a:buClr>
              <a:buFont typeface="Gill Sans" charset="0"/>
              <a:buChar char="•"/>
            </a:pPr>
            <a:r>
              <a:rPr lang="en-US" altLang="en-US" dirty="0">
                <a:latin typeface="Trebuchet MS" charset="0"/>
                <a:ea typeface="ＭＳ Ｐゴシック" charset="-128"/>
                <a:sym typeface="Trebuchet MS" charset="0"/>
              </a:rPr>
              <a:t>Assume positive intentions</a:t>
            </a:r>
          </a:p>
          <a:p>
            <a:pPr marL="23813" eaLnBrk="1">
              <a:buClr>
                <a:srgbClr val="000000"/>
              </a:buClr>
              <a:buFont typeface="Gill Sans" charset="0"/>
              <a:buChar char="•"/>
            </a:pPr>
            <a:r>
              <a:rPr lang="en-US" altLang="en-US" dirty="0">
                <a:latin typeface="Trebuchet MS" charset="0"/>
                <a:ea typeface="ＭＳ Ｐゴシック" charset="-128"/>
                <a:sym typeface="Trebuchet MS" charset="0"/>
              </a:rPr>
              <a:t>Active participation</a:t>
            </a:r>
          </a:p>
          <a:p>
            <a:pPr marL="23813" eaLnBrk="1">
              <a:buClr>
                <a:srgbClr val="000000"/>
              </a:buClr>
              <a:buFont typeface="Gill Sans" charset="0"/>
              <a:buChar char="•"/>
            </a:pPr>
            <a:r>
              <a:rPr lang="en-US" altLang="en-US" dirty="0">
                <a:latin typeface="Trebuchet MS" charset="0"/>
                <a:ea typeface="ＭＳ Ｐゴシック" charset="-128"/>
                <a:sym typeface="Trebuchet MS" charset="0"/>
              </a:rPr>
              <a:t>Safe to take risks and make mistakes</a:t>
            </a:r>
          </a:p>
          <a:p>
            <a:pPr marL="23813" eaLnBrk="1">
              <a:buClr>
                <a:srgbClr val="000000"/>
              </a:buClr>
              <a:buFont typeface="Gill Sans" charset="0"/>
              <a:buChar char="•"/>
            </a:pPr>
            <a:r>
              <a:rPr lang="en-US" altLang="en-US" dirty="0">
                <a:latin typeface="Trebuchet MS" charset="0"/>
                <a:ea typeface="ＭＳ Ｐゴシック" charset="-128"/>
                <a:sym typeface="Trebuchet MS" charset="0"/>
              </a:rPr>
              <a:t>Focused</a:t>
            </a:r>
          </a:p>
          <a:p>
            <a:pPr marL="23813" eaLnBrk="1">
              <a:buClr>
                <a:srgbClr val="000000"/>
              </a:buClr>
              <a:buFont typeface="Gill Sans" charset="0"/>
              <a:buChar char="•"/>
            </a:pPr>
            <a:r>
              <a:rPr lang="en-US" altLang="en-US" dirty="0">
                <a:latin typeface="Trebuchet MS" charset="0"/>
                <a:ea typeface="ＭＳ Ｐゴシック" charset="-128"/>
                <a:sym typeface="Trebuchet MS" charset="0"/>
              </a:rPr>
              <a:t>We’re </a:t>
            </a:r>
            <a:r>
              <a:rPr lang="en-US" altLang="en-US" dirty="0" smtClean="0">
                <a:latin typeface="Trebuchet MS" charset="0"/>
                <a:ea typeface="ＭＳ Ｐゴシック" charset="-128"/>
                <a:sym typeface="Trebuchet MS" charset="0"/>
              </a:rPr>
              <a:t>learners</a:t>
            </a:r>
          </a:p>
          <a:p>
            <a:pPr marL="23813" eaLnBrk="1">
              <a:buClr>
                <a:srgbClr val="000000"/>
              </a:buClr>
              <a:buFont typeface="Gill Sans" charset="0"/>
              <a:buChar char="•"/>
            </a:pPr>
            <a:endParaRPr lang="en-US" altLang="en-US" dirty="0" smtClean="0">
              <a:latin typeface="Trebuchet MS" charset="0"/>
              <a:ea typeface="ＭＳ Ｐゴシック" charset="-128"/>
              <a:sym typeface="Trebuchet MS" charset="0"/>
            </a:endParaRPr>
          </a:p>
          <a:p>
            <a:pPr marL="23813" eaLnBrk="1">
              <a:buClr>
                <a:srgbClr val="000000"/>
              </a:buClr>
              <a:buFont typeface="Gill Sans" charset="0"/>
              <a:buChar char="•"/>
            </a:pPr>
            <a:r>
              <a:rPr lang="en-US" altLang="en-US" dirty="0" smtClean="0">
                <a:latin typeface="Trebuchet MS" charset="0"/>
                <a:ea typeface="ＭＳ Ｐゴシック" charset="-128"/>
                <a:sym typeface="Trebuchet MS" charset="0"/>
              </a:rPr>
              <a:t>Choose</a:t>
            </a:r>
            <a:r>
              <a:rPr lang="en-US" altLang="en-US" baseline="0" dirty="0" smtClean="0">
                <a:latin typeface="Trebuchet MS" charset="0"/>
                <a:ea typeface="ＭＳ Ｐゴシック" charset="-128"/>
                <a:sym typeface="Trebuchet MS" charset="0"/>
              </a:rPr>
              <a:t> a norm to attend to in yourself today.  </a:t>
            </a:r>
            <a:endParaRPr lang="en-US" altLang="en-US" dirty="0">
              <a:latin typeface="Trebuchet MS" charset="0"/>
              <a:ea typeface="ＭＳ Ｐゴシック" charset="-128"/>
              <a:sym typeface="Trebuchet MS" charset="0"/>
            </a:endParaRPr>
          </a:p>
          <a:p>
            <a:pPr marL="23813" eaLnBrk="1"/>
            <a:endParaRPr lang="en-US" altLang="en-US" dirty="0">
              <a:latin typeface="Trebuchet MS" charset="0"/>
              <a:ea typeface="ＭＳ Ｐゴシック" charset="-128"/>
              <a:sym typeface="Trebuchet MS" charset="0"/>
            </a:endParaRPr>
          </a:p>
          <a:p>
            <a:pPr marL="23813" eaLnBrk="1"/>
            <a:r>
              <a:rPr lang="en-US" altLang="en-US" dirty="0">
                <a:latin typeface="Trebuchet MS" charset="0"/>
                <a:ea typeface="ＭＳ Ｐゴシック" charset="-128"/>
                <a:sym typeface="Trebuchet MS" charset="0"/>
              </a:rPr>
              <a:t>Photo Credit:</a:t>
            </a:r>
          </a:p>
          <a:p>
            <a:pPr marL="23813" eaLnBrk="1"/>
            <a:r>
              <a:rPr lang="en-US" altLang="en-US" dirty="0">
                <a:latin typeface="Trebuchet MS" charset="0"/>
                <a:ea typeface="ＭＳ Ｐゴシック" charset="-128"/>
                <a:sym typeface="Trebuchet MS" charset="0"/>
              </a:rPr>
              <a:t>Brand New Norms Sign/ Steve </a:t>
            </a:r>
            <a:r>
              <a:rPr lang="en-US" altLang="en-US" dirty="0" err="1">
                <a:latin typeface="Trebuchet MS" charset="0"/>
                <a:ea typeface="ＭＳ Ｐゴシック" charset="-128"/>
                <a:sym typeface="Trebuchet MS" charset="0"/>
              </a:rPr>
              <a:t>Devol</a:t>
            </a:r>
            <a:r>
              <a:rPr lang="en-US" altLang="en-US" dirty="0">
                <a:latin typeface="Trebuchet MS" charset="0"/>
                <a:ea typeface="ＭＳ Ｐゴシック" charset="-128"/>
                <a:sym typeface="Trebuchet MS" charset="0"/>
              </a:rPr>
              <a:t> https://</a:t>
            </a:r>
            <a:r>
              <a:rPr lang="en-US" altLang="en-US" dirty="0" err="1">
                <a:latin typeface="Trebuchet MS" charset="0"/>
                <a:ea typeface="ＭＳ Ｐゴシック" charset="-128"/>
                <a:sym typeface="Trebuchet MS" charset="0"/>
              </a:rPr>
              <a:t>www.flickr.com</a:t>
            </a:r>
            <a:r>
              <a:rPr lang="en-US" altLang="en-US" dirty="0">
                <a:latin typeface="Trebuchet MS" charset="0"/>
                <a:ea typeface="ＭＳ Ｐゴシック" charset="-128"/>
                <a:sym typeface="Trebuchet MS" charset="0"/>
              </a:rPr>
              <a:t>/photos/</a:t>
            </a:r>
            <a:r>
              <a:rPr lang="en-US" altLang="en-US" dirty="0" err="1">
                <a:latin typeface="Trebuchet MS" charset="0"/>
                <a:ea typeface="ＭＳ Ｐゴシック" charset="-128"/>
                <a:sym typeface="Trebuchet MS" charset="0"/>
              </a:rPr>
              <a:t>stevedevol</a:t>
            </a:r>
            <a:r>
              <a:rPr lang="en-US" altLang="en-US" dirty="0">
                <a:latin typeface="Trebuchet MS" charset="0"/>
                <a:ea typeface="ＭＳ Ｐゴシック" charset="-128"/>
                <a:sym typeface="Trebuchet MS" charset="0"/>
              </a:rPr>
              <a:t>/</a:t>
            </a:r>
          </a:p>
          <a:p>
            <a:pPr marL="23813" eaLnBrk="1"/>
            <a:r>
              <a:rPr lang="en-US" altLang="en-US" dirty="0">
                <a:latin typeface="Trebuchet MS" charset="0"/>
                <a:ea typeface="ＭＳ Ｐゴシック" charset="-128"/>
                <a:sym typeface="Trebuchet MS" charset="0"/>
              </a:rPr>
              <a:t>March 14, 2010/ Photo URL </a:t>
            </a:r>
            <a:r>
              <a:rPr lang="en-US" altLang="en-US" u="sng" dirty="0">
                <a:ea typeface="ＭＳ Ｐゴシック" charset="-128"/>
                <a:hlinkClick r:id="rId3"/>
              </a:rPr>
              <a:t>https://www.flickr.com/photos/stevedevol/4434122972</a:t>
            </a:r>
            <a:endParaRPr lang="en-US" altLang="en-US" dirty="0">
              <a:latin typeface="Trebuchet MS" charset="0"/>
              <a:ea typeface="ＭＳ Ｐゴシック" charset="-128"/>
              <a:sym typeface="Trebuchet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42838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Initial ideas Pre Assessment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dirty="0" smtClean="0">
                <a:ea typeface="ＭＳ Ｐゴシック" charset="-128"/>
              </a:rPr>
              <a:t>- No attribution required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5DB63-8977-5B4E-8E32-7CC3221B366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0400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dirty="0" smtClean="0"/>
              <a:t>Learning Target: </a:t>
            </a:r>
            <a:r>
              <a:rPr lang="en-US" i="1" dirty="0" smtClean="0"/>
              <a:t>How can mathematical reasoning about ratio and proportion be used to relate distance traveled and time elapsed for uniform motion?</a:t>
            </a:r>
          </a:p>
          <a:p>
            <a:pPr marL="0" indent="0" algn="just">
              <a:buNone/>
            </a:pPr>
            <a:r>
              <a:rPr lang="en-US" dirty="0" smtClean="0"/>
              <a:t>Success Criteria: </a:t>
            </a:r>
            <a:r>
              <a:rPr lang="en-US" i="1" dirty="0" smtClean="0"/>
              <a:t>I can interpret ratios involving distance and elapsed time in real-world situations.  </a:t>
            </a:r>
          </a:p>
          <a:p>
            <a:pPr marL="344091" indent="0" algn="just">
              <a:lnSpc>
                <a:spcPct val="100000"/>
              </a:lnSpc>
              <a:buNone/>
            </a:pPr>
            <a:r>
              <a:rPr lang="en-US" i="1" dirty="0" smtClean="0"/>
              <a:t>I can apply ratios involving distance and elapsed time to make quantitative predictions and comparisons in real-world situations.</a:t>
            </a:r>
          </a:p>
          <a:p>
            <a:pPr eaLnBrk="1"/>
            <a:endParaRPr lang="en-US" altLang="en-US" dirty="0" smtClean="0">
              <a:ea typeface="ＭＳ Ｐゴシック" charset="-128"/>
            </a:endParaRPr>
          </a:p>
          <a:p>
            <a:pPr eaLnBrk="1"/>
            <a:endParaRPr lang="en-US" altLang="en-US" dirty="0" smtClean="0">
              <a:ea typeface="ＭＳ Ｐゴシック" charset="-128"/>
            </a:endParaRPr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dirty="0" smtClean="0">
                <a:ea typeface="ＭＳ Ｐゴシック" charset="-128"/>
              </a:rPr>
              <a:t>- No attribution required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5DB63-8977-5B4E-8E32-7CC3221B366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18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/>
            <a:r>
              <a:rPr lang="en-US" altLang="en-US" dirty="0" smtClean="0">
                <a:ea typeface="ＭＳ Ｐゴシック" charset="-128"/>
              </a:rPr>
              <a:t>Popping, fastness, and</a:t>
            </a:r>
            <a:r>
              <a:rPr lang="en-US" altLang="en-US" baseline="0" dirty="0" smtClean="0">
                <a:ea typeface="ＭＳ Ｐゴシック" charset="-128"/>
              </a:rPr>
              <a:t> speeding up activity.</a:t>
            </a:r>
            <a:endParaRPr lang="en-US" altLang="en-US" dirty="0" smtClean="0">
              <a:ea typeface="ＭＳ Ｐゴシック" charset="-128"/>
            </a:endParaRPr>
          </a:p>
          <a:p>
            <a:pPr eaLnBrk="1"/>
            <a:endParaRPr lang="en-US" altLang="en-US" dirty="0" smtClean="0">
              <a:ea typeface="ＭＳ Ｐゴシック" charset="-128"/>
            </a:endParaRPr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dirty="0" smtClean="0">
                <a:ea typeface="ＭＳ Ｐゴシック" charset="-128"/>
              </a:rPr>
              <a:t>- No attribution required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5DB63-8977-5B4E-8E32-7CC3221B366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720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/>
            <a:r>
              <a:rPr lang="en-US" altLang="en-US" dirty="0" smtClean="0">
                <a:ea typeface="ＭＳ Ｐゴシック" charset="-128"/>
              </a:rPr>
              <a:t>Ratio</a:t>
            </a:r>
            <a:r>
              <a:rPr lang="en-US" altLang="en-US" baseline="0" dirty="0" smtClean="0">
                <a:ea typeface="ＭＳ Ｐゴシック" charset="-128"/>
              </a:rPr>
              <a:t> challenge problems</a:t>
            </a:r>
            <a:endParaRPr lang="en-US" altLang="en-US" dirty="0" smtClean="0">
              <a:ea typeface="ＭＳ Ｐゴシック" charset="-128"/>
            </a:endParaRPr>
          </a:p>
          <a:p>
            <a:pPr eaLnBrk="1"/>
            <a:endParaRPr lang="en-US" altLang="en-US" dirty="0" smtClean="0">
              <a:ea typeface="ＭＳ Ｐゴシック" charset="-128"/>
            </a:endParaRPr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dirty="0" smtClean="0">
                <a:ea typeface="ＭＳ Ｐゴシック" charset="-128"/>
              </a:rPr>
              <a:t>- No attribution required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5DB63-8977-5B4E-8E32-7CC3221B366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0692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Measurement  </a:t>
                </a:r>
                <a:r>
                  <a:rPr lang="en-US" i="1" dirty="0" smtClean="0"/>
                  <a:t>a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÷</m:t>
                    </m:r>
                  </m:oMath>
                </a14:m>
                <a:r>
                  <a:rPr lang="en-US" dirty="0" smtClean="0"/>
                  <a:t> </a:t>
                </a:r>
                <a:r>
                  <a:rPr lang="en-US" i="1" dirty="0" smtClean="0"/>
                  <a:t>b</a:t>
                </a:r>
              </a:p>
              <a:p>
                <a:r>
                  <a:rPr lang="en-US" dirty="0"/>
                  <a:t> </a:t>
                </a:r>
                <a:r>
                  <a:rPr lang="en-US" dirty="0" smtClean="0"/>
                  <a:t>“how many times does </a:t>
                </a:r>
                <a:r>
                  <a:rPr lang="en-US" i="1" dirty="0" smtClean="0"/>
                  <a:t>b</a:t>
                </a:r>
                <a:r>
                  <a:rPr lang="en-US" dirty="0" smtClean="0"/>
                  <a:t> go in to </a:t>
                </a:r>
                <a:r>
                  <a:rPr lang="en-US" i="1" dirty="0" smtClean="0"/>
                  <a:t>a</a:t>
                </a:r>
                <a:r>
                  <a:rPr lang="en-US" dirty="0" smtClean="0"/>
                  <a:t>?”</a:t>
                </a:r>
              </a:p>
              <a:p>
                <a:r>
                  <a:rPr lang="en-US" dirty="0" smtClean="0"/>
                  <a:t>How many groups of size </a:t>
                </a:r>
                <a:r>
                  <a:rPr lang="en-US" i="1" dirty="0" smtClean="0"/>
                  <a:t>b</a:t>
                </a:r>
                <a:r>
                  <a:rPr lang="en-US" dirty="0" smtClean="0"/>
                  <a:t> can be made from </a:t>
                </a:r>
                <a:r>
                  <a:rPr lang="en-US" i="1" dirty="0"/>
                  <a:t>a</a:t>
                </a:r>
                <a:r>
                  <a:rPr lang="en-US" i="1" dirty="0" smtClean="0"/>
                  <a:t> </a:t>
                </a:r>
                <a:r>
                  <a:rPr lang="en-US" dirty="0" smtClean="0"/>
                  <a:t>?</a:t>
                </a:r>
              </a:p>
              <a:p>
                <a:r>
                  <a:rPr lang="en-US" dirty="0" smtClean="0"/>
                  <a:t>Ike eats 4 cups of dog food every day.  If he has 24 cups of food left, for how many days will his food last?</a:t>
                </a:r>
              </a:p>
              <a:p>
                <a:endParaRPr lang="en-US" dirty="0" smtClean="0"/>
              </a:p>
              <a:p>
                <a:r>
                  <a:rPr lang="en-US" dirty="0" smtClean="0"/>
                  <a:t>Partitive  </a:t>
                </a:r>
                <a:r>
                  <a:rPr lang="en-US" i="1" dirty="0" smtClean="0"/>
                  <a:t>a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÷</m:t>
                    </m:r>
                  </m:oMath>
                </a14:m>
                <a:r>
                  <a:rPr lang="en-US" dirty="0" smtClean="0"/>
                  <a:t> </a:t>
                </a:r>
                <a:r>
                  <a:rPr lang="en-US" i="1" dirty="0" smtClean="0"/>
                  <a:t>b</a:t>
                </a:r>
                <a:endParaRPr lang="en-US" dirty="0" smtClean="0"/>
              </a:p>
              <a:p>
                <a:r>
                  <a:rPr lang="en-US" dirty="0" smtClean="0"/>
                  <a:t>If you split </a:t>
                </a:r>
                <a:r>
                  <a:rPr lang="en-US" i="1" dirty="0" smtClean="0"/>
                  <a:t>a</a:t>
                </a:r>
                <a:r>
                  <a:rPr lang="en-US" dirty="0" smtClean="0"/>
                  <a:t> things into </a:t>
                </a:r>
                <a:r>
                  <a:rPr lang="en-US" i="1" dirty="0" smtClean="0"/>
                  <a:t>b</a:t>
                </a:r>
                <a:r>
                  <a:rPr lang="en-US" dirty="0"/>
                  <a:t> </a:t>
                </a:r>
                <a:r>
                  <a:rPr lang="en-US" dirty="0" smtClean="0"/>
                  <a:t>equal groups, how many things are in each group ?</a:t>
                </a:r>
              </a:p>
              <a:p>
                <a:r>
                  <a:rPr lang="en-US" dirty="0" smtClean="0"/>
                  <a:t>Ike has 24 cups of food, which is enough to make 4 equal sized meals.  How much food does Ike eat at each meal?</a:t>
                </a:r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Measurement  </a:t>
                </a:r>
                <a:r>
                  <a:rPr lang="en-US" i="1" dirty="0" smtClean="0"/>
                  <a:t>a</a:t>
                </a:r>
                <a:r>
                  <a:rPr lang="en-US" dirty="0" smtClean="0"/>
                  <a:t> </a:t>
                </a:r>
                <a:r>
                  <a:rPr lang="en-US" i="0" smtClean="0">
                    <a:latin typeface="Cambria Math" charset="0"/>
                    <a:ea typeface="Cambria Math" charset="0"/>
                    <a:cs typeface="Cambria Math" charset="0"/>
                  </a:rPr>
                  <a:t>÷</a:t>
                </a:r>
                <a:r>
                  <a:rPr lang="en-US" dirty="0" smtClean="0"/>
                  <a:t> </a:t>
                </a:r>
                <a:r>
                  <a:rPr lang="en-US" i="1" dirty="0" smtClean="0"/>
                  <a:t>b</a:t>
                </a:r>
              </a:p>
              <a:p>
                <a:r>
                  <a:rPr lang="en-US" dirty="0"/>
                  <a:t> </a:t>
                </a:r>
                <a:r>
                  <a:rPr lang="en-US" dirty="0" smtClean="0"/>
                  <a:t>“how many times does </a:t>
                </a:r>
                <a:r>
                  <a:rPr lang="en-US" i="1" dirty="0" smtClean="0"/>
                  <a:t>b</a:t>
                </a:r>
                <a:r>
                  <a:rPr lang="en-US" dirty="0" smtClean="0"/>
                  <a:t> go in to </a:t>
                </a:r>
                <a:r>
                  <a:rPr lang="en-US" i="1" dirty="0" smtClean="0"/>
                  <a:t>a</a:t>
                </a:r>
                <a:r>
                  <a:rPr lang="en-US" dirty="0" smtClean="0"/>
                  <a:t>?”</a:t>
                </a:r>
              </a:p>
              <a:p>
                <a:r>
                  <a:rPr lang="en-US" dirty="0" smtClean="0"/>
                  <a:t>How many groups of size </a:t>
                </a:r>
                <a:r>
                  <a:rPr lang="en-US" i="1" dirty="0" smtClean="0"/>
                  <a:t>b</a:t>
                </a:r>
                <a:r>
                  <a:rPr lang="en-US" dirty="0" smtClean="0"/>
                  <a:t> can be made from </a:t>
                </a:r>
                <a:r>
                  <a:rPr lang="en-US" i="1" dirty="0"/>
                  <a:t>a</a:t>
                </a:r>
                <a:r>
                  <a:rPr lang="en-US" i="1" dirty="0" smtClean="0"/>
                  <a:t> </a:t>
                </a:r>
                <a:r>
                  <a:rPr lang="en-US" dirty="0" smtClean="0"/>
                  <a:t>?</a:t>
                </a:r>
              </a:p>
              <a:p>
                <a:r>
                  <a:rPr lang="en-US" dirty="0" smtClean="0"/>
                  <a:t>Ike eats 4 cups of dog food every day.  If he has 24 cups of food left, for how many days will his food last</a:t>
                </a:r>
                <a:r>
                  <a:rPr lang="en-US" dirty="0" smtClean="0"/>
                  <a:t>?</a:t>
                </a:r>
              </a:p>
              <a:p>
                <a:endParaRPr lang="en-US" dirty="0" smtClean="0"/>
              </a:p>
              <a:p>
                <a:r>
                  <a:rPr lang="en-US" dirty="0" smtClean="0"/>
                  <a:t>Partitive  </a:t>
                </a:r>
                <a:r>
                  <a:rPr lang="en-US" i="1" dirty="0" smtClean="0"/>
                  <a:t>a</a:t>
                </a:r>
                <a:r>
                  <a:rPr lang="en-US" dirty="0" smtClean="0"/>
                  <a:t> </a:t>
                </a:r>
                <a:r>
                  <a:rPr lang="en-US" i="0" smtClean="0">
                    <a:latin typeface="Cambria Math" charset="0"/>
                    <a:ea typeface="Cambria Math" charset="0"/>
                    <a:cs typeface="Cambria Math" charset="0"/>
                  </a:rPr>
                  <a:t>÷</a:t>
                </a:r>
                <a:r>
                  <a:rPr lang="en-US" dirty="0" smtClean="0"/>
                  <a:t> </a:t>
                </a:r>
                <a:r>
                  <a:rPr lang="en-US" i="1" dirty="0" smtClean="0"/>
                  <a:t>b</a:t>
                </a:r>
                <a:endParaRPr lang="en-US" dirty="0" smtClean="0"/>
              </a:p>
              <a:p>
                <a:r>
                  <a:rPr lang="en-US" dirty="0" smtClean="0"/>
                  <a:t>If you split </a:t>
                </a:r>
                <a:r>
                  <a:rPr lang="en-US" i="1" dirty="0" smtClean="0"/>
                  <a:t>a</a:t>
                </a:r>
                <a:r>
                  <a:rPr lang="en-US" dirty="0" smtClean="0"/>
                  <a:t> things into </a:t>
                </a:r>
                <a:r>
                  <a:rPr lang="en-US" i="1" dirty="0" smtClean="0"/>
                  <a:t>b</a:t>
                </a:r>
                <a:r>
                  <a:rPr lang="en-US" dirty="0"/>
                  <a:t> </a:t>
                </a:r>
                <a:r>
                  <a:rPr lang="en-US" dirty="0" smtClean="0"/>
                  <a:t>equal groups, how many things are in each group ?</a:t>
                </a:r>
              </a:p>
              <a:p>
                <a:r>
                  <a:rPr lang="en-US" dirty="0" smtClean="0"/>
                  <a:t>Ike has 24 cups of food, which is enough to make 4 equal sized meals.  How much food does Ike eat at each meal?</a:t>
                </a:r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5DB63-8977-5B4E-8E32-7CC3221B366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0415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Rope around</a:t>
            </a:r>
            <a:r>
              <a:rPr lang="en-US" baseline="0" dirty="0" smtClean="0"/>
              <a:t> the world problem.</a:t>
            </a:r>
          </a:p>
          <a:p>
            <a:endParaRPr lang="en-US" baseline="0" dirty="0" smtClean="0"/>
          </a:p>
          <a:p>
            <a:pPr eaLnBrk="1"/>
            <a:r>
              <a:rPr lang="en-US" altLang="en-US" dirty="0" smtClean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 smtClean="0">
                <a:ea typeface="ＭＳ Ｐゴシック" charset="-128"/>
              </a:rPr>
              <a:t>Pixabay</a:t>
            </a:r>
            <a:r>
              <a:rPr lang="en-US" altLang="en-US" dirty="0" smtClean="0">
                <a:ea typeface="ＭＳ Ｐゴシック" charset="-128"/>
              </a:rPr>
              <a:t>- No attribution required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5DB63-8977-5B4E-8E32-7CC3221B366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2239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cap="all" dirty="0" smtClean="0">
                <a:hlinkClick r:id="rId3"/>
              </a:rPr>
              <a:t>CCSS.MATH.CONTENT.6.RP.A.1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Understand the concept of a ratio and use ratio language to describe a ratio relationship between two quantities. </a:t>
            </a:r>
            <a:r>
              <a:rPr lang="en-US" i="1" dirty="0" smtClean="0"/>
              <a:t>For example, "The ratio of wings to beaks in the bird house at the zoo was 2:1, because for every 2 wings there was 1 beak." "For every vote candidate A received, candidate C received nearly three votes."</a:t>
            </a:r>
            <a:endParaRPr lang="en-US" dirty="0" smtClean="0"/>
          </a:p>
          <a:p>
            <a:r>
              <a:rPr lang="en-US" cap="all" dirty="0" smtClean="0">
                <a:hlinkClick r:id="rId4"/>
              </a:rPr>
              <a:t>CCSS.MATH.CONTENT.6.RP.A.2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Understand the concept of a unit rate a/b associated with a ratio </a:t>
            </a:r>
            <a:r>
              <a:rPr lang="en-US" dirty="0" err="1" smtClean="0"/>
              <a:t>a:b</a:t>
            </a:r>
            <a:r>
              <a:rPr lang="en-US" dirty="0" smtClean="0"/>
              <a:t> with b ≠ 0, and use rate language in the context of a ratio relationship. </a:t>
            </a:r>
            <a:r>
              <a:rPr lang="en-US" i="1" dirty="0" smtClean="0"/>
              <a:t>For example, "This recipe has a ratio of 3 cups of flour to 4 cups of sugar, so there is 3/4 cup of flour for each cup of sugar." "We paid $75 for 15 hamburgers, which is a rate of $5 per hamburger.”</a:t>
            </a:r>
          </a:p>
          <a:p>
            <a:r>
              <a:rPr lang="en-US" cap="all" dirty="0" smtClean="0">
                <a:hlinkClick r:id="rId5"/>
              </a:rPr>
              <a:t>CCSS.MATH.CONTENT.6.RP.A.3.B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Solve unit rate problems including those involving unit pricing and constant speed. </a:t>
            </a:r>
            <a:r>
              <a:rPr lang="en-US" i="1" dirty="0" smtClean="0"/>
              <a:t>For example, if it took 7 hours to mow 4 lawns, then at that rate, how many lawns could be mowed in 35 hours? At what rate were lawns being mowed?</a:t>
            </a:r>
            <a:endParaRPr lang="en-US" dirty="0" smtClean="0"/>
          </a:p>
          <a:p>
            <a:r>
              <a:rPr lang="en-US" cap="all" dirty="0" smtClean="0">
                <a:hlinkClick r:id="rId6"/>
              </a:rPr>
              <a:t>CCSS.MATH.CONTENT.6.RP.A.3.D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Use ratio reasoning to convert measurement units; manipulate and transform units appropriately when multiplying or dividing quantities.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5DB63-8977-5B4E-8E32-7CC3221B366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311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4612-8EB3-6C45-A2F4-367FC1A19180}" type="datetimeFigureOut">
              <a:rPr lang="en-US" smtClean="0"/>
              <a:t>1/12/18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593C-643C-6C4E-8003-C59D2375DB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43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4612-8EB3-6C45-A2F4-367FC1A19180}" type="datetimeFigureOut">
              <a:rPr lang="en-US" smtClean="0"/>
              <a:t>1/12/18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593C-643C-6C4E-8003-C59D2375DB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314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4612-8EB3-6C45-A2F4-367FC1A19180}" type="datetimeFigureOut">
              <a:rPr lang="en-US" smtClean="0"/>
              <a:t>1/12/18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593C-643C-6C4E-8003-C59D2375DB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209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4612-8EB3-6C45-A2F4-367FC1A19180}" type="datetimeFigureOut">
              <a:rPr lang="en-US" smtClean="0"/>
              <a:t>1/12/18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593C-643C-6C4E-8003-C59D2375DB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501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4612-8EB3-6C45-A2F4-367FC1A19180}" type="datetimeFigureOut">
              <a:rPr lang="en-US" smtClean="0"/>
              <a:t>1/12/18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593C-643C-6C4E-8003-C59D2375DB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135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4612-8EB3-6C45-A2F4-367FC1A19180}" type="datetimeFigureOut">
              <a:rPr lang="en-US" smtClean="0"/>
              <a:t>1/12/18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593C-643C-6C4E-8003-C59D2375DB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47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4612-8EB3-6C45-A2F4-367FC1A19180}" type="datetimeFigureOut">
              <a:rPr lang="en-US" smtClean="0"/>
              <a:t>1/12/18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593C-643C-6C4E-8003-C59D2375DB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624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4612-8EB3-6C45-A2F4-367FC1A19180}" type="datetimeFigureOut">
              <a:rPr lang="en-US" smtClean="0"/>
              <a:t>1/12/18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593C-643C-6C4E-8003-C59D2375DB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1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4612-8EB3-6C45-A2F4-367FC1A19180}" type="datetimeFigureOut">
              <a:rPr lang="en-US" smtClean="0"/>
              <a:t>1/12/18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593C-643C-6C4E-8003-C59D2375DB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295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4612-8EB3-6C45-A2F4-367FC1A19180}" type="datetimeFigureOut">
              <a:rPr lang="en-US" smtClean="0"/>
              <a:t>1/12/18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593C-643C-6C4E-8003-C59D2375DB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558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84612-8EB3-6C45-A2F4-367FC1A19180}" type="datetimeFigureOut">
              <a:rPr lang="en-US" smtClean="0"/>
              <a:t>1/12/18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593C-643C-6C4E-8003-C59D2375DB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580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84612-8EB3-6C45-A2F4-367FC1A19180}" type="datetimeFigureOut">
              <a:rPr lang="en-US" smtClean="0"/>
              <a:t>1/12/18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D8593C-643C-6C4E-8003-C59D2375DB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103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4" Type="http://schemas.openxmlformats.org/officeDocument/2006/relationships/image" Target="../media/image11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2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4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5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restandards.org/Math/Content/6/RP/A/1/" TargetMode="External"/><Relationship Id="rId4" Type="http://schemas.openxmlformats.org/officeDocument/2006/relationships/hyperlink" Target="http://www.corestandards.org/Math/Content/6/RP/A/2/" TargetMode="External"/><Relationship Id="rId5" Type="http://schemas.openxmlformats.org/officeDocument/2006/relationships/hyperlink" Target="http://www.corestandards.org/Math/Content/6/RP/A/3/b/" TargetMode="External"/><Relationship Id="rId6" Type="http://schemas.openxmlformats.org/officeDocument/2006/relationships/hyperlink" Target="http://www.corestandards.org/Math/Content/6/RP/A/3/d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73687" y="-109182"/>
            <a:ext cx="10453126" cy="6967182"/>
          </a:xfrm>
          <a:prstGeom prst="rect">
            <a:avLst/>
          </a:prstGeom>
        </p:spPr>
      </p:pic>
      <p:sp>
        <p:nvSpPr>
          <p:cNvPr id="6" name="Rectangle 6"/>
          <p:cNvSpPr>
            <a:spLocks/>
          </p:cNvSpPr>
          <p:nvPr/>
        </p:nvSpPr>
        <p:spPr bwMode="auto">
          <a:xfrm>
            <a:off x="2990663" y="1046085"/>
            <a:ext cx="5917721" cy="1206293"/>
          </a:xfrm>
          <a:prstGeom prst="rect">
            <a:avLst/>
          </a:prstGeom>
          <a:noFill/>
          <a:ln w="28575">
            <a:noFill/>
          </a:ln>
          <a:extLst/>
        </p:spPr>
        <p:txBody>
          <a:bodyPr lIns="0" tIns="0" rIns="0" bIns="0"/>
          <a:lstStyle>
            <a:lvl1pPr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9pPr>
          </a:lstStyle>
          <a:p>
            <a:pPr algn="ctr" eaLnBrk="1" hangingPunct="1"/>
            <a:r>
              <a:rPr lang="en-US" altLang="en-US" sz="3600" dirty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> Welcome to </a:t>
            </a:r>
            <a:r>
              <a:rPr lang="en-US" altLang="en-US" sz="3600" dirty="0" smtClean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>M</a:t>
            </a:r>
            <a:r>
              <a:rPr lang="en-US" altLang="en-US" sz="3600" baseline="32000" dirty="0" smtClean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>2</a:t>
            </a:r>
            <a:r>
              <a:rPr lang="en-US" altLang="en-US" sz="3600" dirty="0" smtClean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>P</a:t>
            </a:r>
            <a:r>
              <a:rPr lang="en-US" altLang="en-US" sz="3600" dirty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/>
            </a:r>
            <a:br>
              <a:rPr lang="en-US" altLang="en-US" sz="3600" dirty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</a:br>
            <a:r>
              <a:rPr lang="en-US" altLang="en-US" sz="3600" dirty="0" smtClean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>Thursday, June 22</a:t>
            </a:r>
            <a:r>
              <a:rPr lang="en-US" altLang="en-US" sz="3600" baseline="30000" dirty="0" smtClean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>nd</a:t>
            </a:r>
            <a:r>
              <a:rPr lang="en-US" altLang="en-US" sz="3600" dirty="0" smtClean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>, 2017</a:t>
            </a:r>
            <a:endParaRPr lang="en-US" altLang="en-US" sz="3600" dirty="0">
              <a:solidFill>
                <a:schemeClr val="bg1"/>
              </a:solidFill>
              <a:latin typeface="Calibri Bold" charset="0"/>
              <a:ea typeface="ＭＳ Ｐゴシック" charset="-128"/>
              <a:sym typeface="Calibri Bold" charset="0"/>
            </a:endParaRPr>
          </a:p>
        </p:txBody>
      </p:sp>
      <p:sp>
        <p:nvSpPr>
          <p:cNvPr id="7" name="Rectangle 8"/>
          <p:cNvSpPr>
            <a:spLocks/>
          </p:cNvSpPr>
          <p:nvPr/>
        </p:nvSpPr>
        <p:spPr bwMode="auto">
          <a:xfrm>
            <a:off x="2230128" y="3839098"/>
            <a:ext cx="6678256" cy="948378"/>
          </a:xfrm>
          <a:prstGeom prst="rect">
            <a:avLst/>
          </a:prstGeom>
          <a:noFill/>
          <a:ln w="28575">
            <a:noFill/>
          </a:ln>
          <a:extLst/>
        </p:spPr>
        <p:txBody>
          <a:bodyPr lIns="0" tIns="0" rIns="0" bIns="0"/>
          <a:lstStyle>
            <a:lvl1pPr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9pPr>
          </a:lstStyle>
          <a:p>
            <a:pPr algn="ctr" eaLnBrk="1" hangingPunct="1"/>
            <a:r>
              <a:rPr lang="en-US" altLang="en-US" sz="2800" dirty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>Please be seated at the table corresponding to your card</a:t>
            </a:r>
            <a:r>
              <a:rPr lang="en-US" altLang="en-US" sz="2800" dirty="0">
                <a:solidFill>
                  <a:schemeClr val="bg1"/>
                </a:solidFill>
                <a:latin typeface="Arial" charset="0"/>
                <a:ea typeface="ＭＳ Ｐゴシック" charset="-128"/>
                <a:sym typeface="Calibri Bold" charset="0"/>
              </a:rPr>
              <a:t>’</a:t>
            </a:r>
            <a:r>
              <a:rPr lang="en-US" altLang="ja-JP" sz="2800" dirty="0">
                <a:solidFill>
                  <a:schemeClr val="bg1"/>
                </a:solidFill>
                <a:latin typeface="Calibri Bold" charset="0"/>
                <a:ea typeface="ＭＳ Ｐゴシック" charset="-128"/>
                <a:sym typeface="Calibri Bold" charset="0"/>
              </a:rPr>
              <a:t>s value at 8:30 am.  </a:t>
            </a:r>
            <a:endParaRPr lang="en-US" altLang="en-US" sz="2800" dirty="0">
              <a:solidFill>
                <a:schemeClr val="bg1"/>
              </a:solidFill>
              <a:latin typeface="Calibri Bold" charset="0"/>
              <a:ea typeface="ＭＳ Ｐゴシック" charset="-128"/>
              <a:sym typeface="Calibri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954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65337"/>
            <a:ext cx="10401257" cy="6923337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0251" y="327805"/>
            <a:ext cx="8636715" cy="682130"/>
          </a:xfrm>
        </p:spPr>
        <p:txBody>
          <a:bodyPr>
            <a:noAutofit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000" b="1" dirty="0">
                <a:solidFill>
                  <a:schemeClr val="bg1"/>
                </a:solidFill>
              </a:rPr>
              <a:t>W</a:t>
            </a:r>
            <a:r>
              <a:rPr lang="en-US" sz="3000" b="1" dirty="0" smtClean="0">
                <a:solidFill>
                  <a:schemeClr val="bg1"/>
                </a:solidFill>
              </a:rPr>
              <a:t>hat </a:t>
            </a:r>
            <a:r>
              <a:rPr lang="en-US" sz="3000" b="1" dirty="0">
                <a:solidFill>
                  <a:schemeClr val="bg1"/>
                </a:solidFill>
              </a:rPr>
              <a:t>mathematical content does this address?  </a:t>
            </a:r>
            <a:endParaRPr lang="en-US" sz="3000" b="1" dirty="0" smtClean="0">
              <a:solidFill>
                <a:schemeClr val="bg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230806" y="1891235"/>
            <a:ext cx="4706160" cy="26534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3000" b="1" dirty="0" smtClean="0">
                <a:solidFill>
                  <a:schemeClr val="bg1"/>
                </a:solidFill>
              </a:rPr>
              <a:t> What advantages might there be to teaching this mathematical content through this particular physical context?  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00503" y="5286747"/>
            <a:ext cx="8557146" cy="15712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3000" b="1" dirty="0" smtClean="0">
                <a:solidFill>
                  <a:schemeClr val="bg1"/>
                </a:solidFill>
              </a:rPr>
              <a:t>How could you help students access this content and ensure that the important mathematical understandings develop?</a:t>
            </a:r>
            <a:endParaRPr lang="en-US" sz="3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605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136" y="413388"/>
            <a:ext cx="2088107" cy="5236272"/>
          </a:xfr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/>
              <a:t>What do students need to know about evidence and formative feedback in order to regulate their own learning?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921082" y="2053684"/>
            <a:ext cx="1773382" cy="444132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r>
              <a:rPr lang="en-US" b="1" dirty="0" smtClean="0"/>
              <a:t>I can use a variety of strategies with my students to help them use evidence and feedback.</a:t>
            </a:r>
          </a:p>
        </p:txBody>
      </p:sp>
    </p:spTree>
    <p:extLst>
      <p:ext uri="{BB962C8B-B14F-4D97-AF65-F5344CB8AC3E}">
        <p14:creationId xmlns:p14="http://schemas.microsoft.com/office/powerpoint/2010/main" val="72742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203" y="1171982"/>
            <a:ext cx="7996250" cy="287599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724" y="5617349"/>
            <a:ext cx="997316" cy="7246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54724" y="3991422"/>
            <a:ext cx="615405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3 key ideas</a:t>
            </a:r>
          </a:p>
          <a:p>
            <a:r>
              <a:rPr lang="en-US" sz="3200" dirty="0" smtClean="0"/>
              <a:t>2 things to incorporate into practice</a:t>
            </a:r>
          </a:p>
          <a:p>
            <a:r>
              <a:rPr lang="en-US" sz="3200" dirty="0" smtClean="0"/>
              <a:t>1 question/ point to ponder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2252551" y="5757268"/>
            <a:ext cx="52948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1 new idea </a:t>
            </a:r>
            <a:r>
              <a:rPr lang="en-US" sz="3200" smtClean="0"/>
              <a:t>from someone else</a:t>
            </a:r>
            <a:endParaRPr lang="en-US" sz="32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562852" y="197870"/>
            <a:ext cx="800360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/>
              <a:t>Read Pages 175-178  Using Evidence</a:t>
            </a:r>
          </a:p>
          <a:p>
            <a:pPr algn="ctr"/>
            <a:r>
              <a:rPr lang="en-US" sz="3200" dirty="0" smtClean="0"/>
              <a:t>Read Pages 178-181 Using Formative Feedback</a:t>
            </a:r>
          </a:p>
          <a:p>
            <a:pPr algn="ctr"/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24943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71500" y="0"/>
            <a:ext cx="10287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01117" y="384348"/>
            <a:ext cx="4168150" cy="153998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b="1" dirty="0" smtClean="0">
                <a:solidFill>
                  <a:schemeClr val="bg1"/>
                </a:solidFill>
              </a:rPr>
              <a:t>What are you currently doing that supports the ideas in these sections?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982958" y="4480148"/>
            <a:ext cx="3407908" cy="213901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b="1" dirty="0" smtClean="0">
                <a:solidFill>
                  <a:schemeClr val="bg1"/>
                </a:solidFill>
              </a:rPr>
              <a:t>What do you want to commit to try?</a:t>
            </a:r>
          </a:p>
          <a:p>
            <a:pPr marL="0" indent="0" algn="ctr">
              <a:buNone/>
            </a:pPr>
            <a:r>
              <a:rPr lang="en-US" sz="3200" b="1" dirty="0" smtClean="0">
                <a:solidFill>
                  <a:schemeClr val="bg1"/>
                </a:solidFill>
              </a:rPr>
              <a:t>How will you support one another?</a:t>
            </a:r>
          </a:p>
        </p:txBody>
      </p:sp>
    </p:spTree>
    <p:extLst>
      <p:ext uri="{BB962C8B-B14F-4D97-AF65-F5344CB8AC3E}">
        <p14:creationId xmlns:p14="http://schemas.microsoft.com/office/powerpoint/2010/main" val="152595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13039" y="0"/>
            <a:ext cx="10287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1660" y="240131"/>
            <a:ext cx="6211020" cy="1325563"/>
          </a:xfr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+mn-lt"/>
              </a:rPr>
              <a:t>Take a gallery walk at break and note ideas to try</a:t>
            </a:r>
            <a:endParaRPr lang="en-US" sz="3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1312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117180" y="0"/>
            <a:ext cx="1263662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4335" y="501347"/>
            <a:ext cx="4981433" cy="1245565"/>
          </a:xfr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anchor="t">
            <a:noAutofit/>
          </a:bodyPr>
          <a:lstStyle/>
          <a:p>
            <a:pPr algn="ctr"/>
            <a:r>
              <a:rPr lang="en-US" sz="3600" b="1" dirty="0" smtClean="0">
                <a:latin typeface="+mn-lt"/>
              </a:rPr>
              <a:t>Application time</a:t>
            </a:r>
            <a:br>
              <a:rPr lang="en-US" sz="3600" b="1" dirty="0" smtClean="0">
                <a:latin typeface="+mn-lt"/>
              </a:rPr>
            </a:br>
            <a:r>
              <a:rPr lang="en-US" sz="3600" b="1" dirty="0" smtClean="0">
                <a:latin typeface="+mn-lt"/>
              </a:rPr>
              <a:t>Return to LRC at 3:00 pm</a:t>
            </a:r>
            <a:endParaRPr lang="en-US" sz="36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6403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49066" y="0"/>
            <a:ext cx="1190538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316" y="176074"/>
            <a:ext cx="4654551" cy="1701272"/>
          </a:xfrm>
        </p:spPr>
        <p:txBody>
          <a:bodyPr anchor="t">
            <a:noAutofit/>
          </a:bodyPr>
          <a:lstStyle/>
          <a:p>
            <a:r>
              <a:rPr lang="en-US" sz="3600" dirty="0" smtClean="0">
                <a:latin typeface="+mn-lt"/>
              </a:rPr>
              <a:t>Reflect on your content and pedagogical sessions today.</a:t>
            </a:r>
            <a:br>
              <a:rPr lang="en-US" sz="3600" dirty="0" smtClean="0">
                <a:latin typeface="+mn-lt"/>
              </a:rPr>
            </a:br>
            <a:endParaRPr lang="en-US" sz="3600" dirty="0">
              <a:latin typeface="+mn-lt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5891074"/>
            <a:ext cx="9330266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000" dirty="0" smtClean="0">
                <a:latin typeface="+mn-lt"/>
              </a:rPr>
              <a:t>What would you need to do in order to implement the idea or strategy, or use the resource, with your students?</a:t>
            </a:r>
            <a:endParaRPr lang="en-US" sz="3000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67029" y="51758"/>
            <a:ext cx="32055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/>
              <a:t>What ideas, strategies, or resources do you want to keep in mind for </a:t>
            </a:r>
            <a:r>
              <a:rPr lang="en-US" sz="3000" dirty="0" smtClean="0"/>
              <a:t>next year?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29627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AutoShape 1"/>
          <p:cNvSpPr>
            <a:spLocks/>
          </p:cNvSpPr>
          <p:nvPr/>
        </p:nvSpPr>
        <p:spPr bwMode="auto">
          <a:xfrm>
            <a:off x="4995860" y="1241605"/>
            <a:ext cx="3884671" cy="50776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39688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9pPr>
          </a:lstStyle>
          <a:p>
            <a:pPr eaLnBrk="1">
              <a:buClr>
                <a:srgbClr val="000000"/>
              </a:buClr>
              <a:buSzPct val="100000"/>
              <a:buFont typeface="Gill Sans" charset="0"/>
              <a:buChar char="•"/>
              <a:defRPr/>
            </a:pPr>
            <a:r>
              <a:rPr lang="en-US" altLang="en-US" sz="3600" dirty="0">
                <a:latin typeface="+mn-lt"/>
                <a:ea typeface="Helvetica Neue" charset="0"/>
                <a:cs typeface="Helvetica Neue" charset="0"/>
                <a:sym typeface="Helvetica Neue" charset="0"/>
              </a:rPr>
              <a:t>Respect</a:t>
            </a:r>
          </a:p>
          <a:p>
            <a:pPr eaLnBrk="1">
              <a:buClr>
                <a:srgbClr val="000000"/>
              </a:buClr>
              <a:buSzPct val="100000"/>
              <a:buFont typeface="Gill Sans" charset="0"/>
              <a:buChar char="•"/>
              <a:defRPr/>
            </a:pPr>
            <a:r>
              <a:rPr lang="en-US" altLang="en-US" sz="3600" dirty="0">
                <a:latin typeface="+mn-lt"/>
                <a:ea typeface="Helvetica Neue" charset="0"/>
                <a:cs typeface="Helvetica Neue" charset="0"/>
                <a:sym typeface="Helvetica Neue" charset="0"/>
              </a:rPr>
              <a:t>Assume positive intentions</a:t>
            </a:r>
          </a:p>
          <a:p>
            <a:pPr eaLnBrk="1">
              <a:buClr>
                <a:srgbClr val="000000"/>
              </a:buClr>
              <a:buSzPct val="100000"/>
              <a:buFont typeface="Gill Sans" charset="0"/>
              <a:buChar char="•"/>
              <a:defRPr/>
            </a:pPr>
            <a:r>
              <a:rPr lang="en-US" altLang="en-US" sz="3600" dirty="0">
                <a:latin typeface="+mn-lt"/>
                <a:ea typeface="Helvetica Neue" charset="0"/>
                <a:cs typeface="Helvetica Neue" charset="0"/>
                <a:sym typeface="Helvetica Neue" charset="0"/>
              </a:rPr>
              <a:t>Active participation</a:t>
            </a:r>
          </a:p>
          <a:p>
            <a:pPr eaLnBrk="1">
              <a:buClr>
                <a:srgbClr val="000000"/>
              </a:buClr>
              <a:buSzPct val="100000"/>
              <a:buFont typeface="Gill Sans" charset="0"/>
              <a:buChar char="•"/>
              <a:defRPr/>
            </a:pPr>
            <a:r>
              <a:rPr lang="en-US" altLang="en-US" sz="3600" dirty="0">
                <a:latin typeface="+mn-lt"/>
                <a:ea typeface="Helvetica Neue" charset="0"/>
                <a:cs typeface="Helvetica Neue" charset="0"/>
                <a:sym typeface="Helvetica Neue" charset="0"/>
              </a:rPr>
              <a:t>Safe to take risks and make mistakes</a:t>
            </a:r>
          </a:p>
          <a:p>
            <a:pPr eaLnBrk="1">
              <a:buClr>
                <a:srgbClr val="000000"/>
              </a:buClr>
              <a:buSzPct val="100000"/>
              <a:buFont typeface="Gill Sans" charset="0"/>
              <a:buChar char="•"/>
              <a:defRPr/>
            </a:pPr>
            <a:r>
              <a:rPr lang="en-US" altLang="en-US" sz="3600" dirty="0">
                <a:latin typeface="+mn-lt"/>
                <a:ea typeface="Helvetica Neue" charset="0"/>
                <a:cs typeface="Helvetica Neue" charset="0"/>
                <a:sym typeface="Helvetica Neue" charset="0"/>
              </a:rPr>
              <a:t>Focused</a:t>
            </a:r>
          </a:p>
          <a:p>
            <a:pPr eaLnBrk="1">
              <a:buClr>
                <a:srgbClr val="000000"/>
              </a:buClr>
              <a:buSzPct val="100000"/>
              <a:buFont typeface="Gill Sans" charset="0"/>
              <a:buChar char="•"/>
              <a:defRPr/>
            </a:pPr>
            <a:r>
              <a:rPr lang="en-US" altLang="en-US" sz="3600" dirty="0">
                <a:latin typeface="+mn-lt"/>
                <a:ea typeface="Helvetica Neue" charset="0"/>
                <a:cs typeface="Helvetica Neue" charset="0"/>
                <a:sym typeface="Helvetica Neue" charset="0"/>
              </a:rPr>
              <a:t>We’re learners</a:t>
            </a:r>
            <a:endParaRPr lang="en-US" altLang="en-US" sz="3600" dirty="0">
              <a:latin typeface="+mn-lt"/>
              <a:sym typeface="Helvetica Light" charset="0"/>
            </a:endParaRPr>
          </a:p>
        </p:txBody>
      </p:sp>
      <p:sp>
        <p:nvSpPr>
          <p:cNvPr id="11266" name="AutoShape 2"/>
          <p:cNvSpPr>
            <a:spLocks/>
          </p:cNvSpPr>
          <p:nvPr/>
        </p:nvSpPr>
        <p:spPr bwMode="auto">
          <a:xfrm>
            <a:off x="5345917" y="559979"/>
            <a:ext cx="3184550" cy="655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9pPr>
          </a:lstStyle>
          <a:p>
            <a:pPr algn="ctr" eaLnBrk="1">
              <a:defRPr/>
            </a:pPr>
            <a:r>
              <a:rPr lang="en-US" altLang="en-US" sz="4000" b="1" dirty="0">
                <a:latin typeface="+mn-lt"/>
                <a:ea typeface="Helvetica Neue" charset="0"/>
                <a:cs typeface="Helvetica Neue" charset="0"/>
                <a:sym typeface="Helvetica Neue" charset="0"/>
              </a:rPr>
              <a:t>M</a:t>
            </a:r>
            <a:r>
              <a:rPr lang="en-US" altLang="en-US" sz="4000" b="1" baseline="32000" dirty="0">
                <a:latin typeface="+mn-lt"/>
                <a:ea typeface="Helvetica Neue" charset="0"/>
                <a:cs typeface="Helvetica Neue" charset="0"/>
                <a:sym typeface="Helvetica Neue" charset="0"/>
              </a:rPr>
              <a:t>2</a:t>
            </a:r>
            <a:r>
              <a:rPr lang="en-US" altLang="en-US" sz="4000" b="1" dirty="0">
                <a:latin typeface="+mn-lt"/>
                <a:ea typeface="Helvetica Neue" charset="0"/>
                <a:cs typeface="Helvetica Neue" charset="0"/>
                <a:sym typeface="Helvetica Neue" charset="0"/>
              </a:rPr>
              <a:t>P Norms</a:t>
            </a:r>
            <a:endParaRPr lang="en-US" altLang="en-US" sz="4000" b="1" dirty="0">
              <a:latin typeface="+mn-lt"/>
              <a:sym typeface="Helvetica Light" charset="0"/>
            </a:endParaRPr>
          </a:p>
        </p:txBody>
      </p:sp>
      <p:pic>
        <p:nvPicPr>
          <p:cNvPr id="11267" name="Picture 3" descr="image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487992" y="896877"/>
            <a:ext cx="7172771" cy="5379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1268" name="AutoShape 4"/>
          <p:cNvSpPr>
            <a:spLocks/>
          </p:cNvSpPr>
          <p:nvPr/>
        </p:nvSpPr>
        <p:spPr bwMode="auto">
          <a:xfrm>
            <a:off x="5107606" y="6032003"/>
            <a:ext cx="3661172" cy="3136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2146" tIns="32146" rIns="32146" bIns="32146"/>
          <a:lstStyle>
            <a:lvl1pPr defTabSz="4572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1pPr>
            <a:lvl2pPr marL="742950" indent="-285750" defTabSz="4572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2pPr>
            <a:lvl3pPr marL="1143000" indent="-228600" defTabSz="4572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3pPr>
            <a:lvl4pPr marL="1600200" indent="-228600" defTabSz="4572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4pPr>
            <a:lvl5pPr marL="2057400" indent="-228600" defTabSz="4572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9pPr>
          </a:lstStyle>
          <a:p>
            <a:pPr eaLnBrk="1">
              <a:defRPr/>
            </a:pPr>
            <a:r>
              <a:rPr lang="en-US" altLang="en-US" sz="844" dirty="0"/>
              <a:t>Brand New Norms Sign/ Steve </a:t>
            </a:r>
            <a:r>
              <a:rPr lang="en-US" altLang="en-US" sz="844" dirty="0" err="1"/>
              <a:t>Devol</a:t>
            </a:r>
            <a:r>
              <a:rPr lang="en-US" altLang="en-US" sz="844" dirty="0"/>
              <a:t> https://</a:t>
            </a:r>
            <a:r>
              <a:rPr lang="en-US" altLang="en-US" sz="844" dirty="0" err="1"/>
              <a:t>www.flickr.com</a:t>
            </a:r>
            <a:r>
              <a:rPr lang="en-US" altLang="en-US" sz="844" dirty="0"/>
              <a:t>/photos/</a:t>
            </a:r>
            <a:r>
              <a:rPr lang="en-US" altLang="en-US" sz="844" dirty="0" err="1"/>
              <a:t>stevedevol</a:t>
            </a:r>
            <a:r>
              <a:rPr lang="en-US" altLang="en-US" sz="844" dirty="0"/>
              <a:t>/</a:t>
            </a:r>
            <a:endParaRPr lang="en-US" altLang="en-US" sz="844" dirty="0">
              <a:latin typeface="Helvetica" charset="0"/>
              <a:sym typeface="Helvetica" charset="0"/>
            </a:endParaRPr>
          </a:p>
          <a:p>
            <a:pPr eaLnBrk="1">
              <a:defRPr/>
            </a:pPr>
            <a:r>
              <a:rPr lang="en-US" altLang="en-US" sz="844" dirty="0"/>
              <a:t>March 14, 2010/ Photo URL https://</a:t>
            </a:r>
            <a:r>
              <a:rPr lang="en-US" altLang="en-US" sz="844" dirty="0" err="1"/>
              <a:t>www.flickr.com</a:t>
            </a:r>
            <a:r>
              <a:rPr lang="en-US" altLang="en-US" sz="844" dirty="0"/>
              <a:t>/photos/</a:t>
            </a:r>
            <a:r>
              <a:rPr lang="en-US" altLang="en-US" sz="844" dirty="0" err="1"/>
              <a:t>stevedevol</a:t>
            </a:r>
            <a:r>
              <a:rPr lang="en-US" altLang="en-US" sz="844" dirty="0"/>
              <a:t>/4434122972</a:t>
            </a:r>
            <a:endParaRPr lang="en-US" altLang="en-US" sz="2531" dirty="0">
              <a:latin typeface="Helvetica Light" charset="0"/>
              <a:sym typeface="Helvetica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62399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838734" y="0"/>
            <a:ext cx="11982734" cy="71896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51028" y="365126"/>
            <a:ext cx="1814300" cy="1325563"/>
          </a:xfrm>
        </p:spPr>
        <p:txBody>
          <a:bodyPr/>
          <a:lstStyle/>
          <a:p>
            <a:r>
              <a:rPr lang="en-US" dirty="0" smtClean="0"/>
              <a:t>Initial ideas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433866" y="105819"/>
            <a:ext cx="721881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Initial ideas Pre Assessment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924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7355" y="-138751"/>
            <a:ext cx="10495128" cy="699675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7355" y="-136294"/>
            <a:ext cx="10495128" cy="6996751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899" y="177237"/>
            <a:ext cx="8529849" cy="429922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dirty="0" smtClean="0"/>
              <a:t>Learning Target: </a:t>
            </a:r>
            <a:r>
              <a:rPr lang="en-US" i="1" dirty="0" smtClean="0"/>
              <a:t>How </a:t>
            </a:r>
            <a:r>
              <a:rPr lang="en-US" i="1" dirty="0"/>
              <a:t>can </a:t>
            </a:r>
            <a:r>
              <a:rPr lang="en-US" i="1" dirty="0" smtClean="0"/>
              <a:t>mathematical reasoning about ratio and proportion be used to relate distance traveled and time elapsed for uniform motion?</a:t>
            </a:r>
            <a:endParaRPr lang="en-US" i="1" dirty="0"/>
          </a:p>
          <a:p>
            <a:pPr marL="0" indent="0" algn="just">
              <a:buNone/>
            </a:pPr>
            <a:endParaRPr lang="en-US" b="1" dirty="0" smtClean="0"/>
          </a:p>
          <a:p>
            <a:pPr marL="344091" indent="0" algn="just">
              <a:lnSpc>
                <a:spcPct val="100000"/>
              </a:lnSpc>
              <a:spcAft>
                <a:spcPts val="900"/>
              </a:spcAft>
              <a:buNone/>
            </a:pPr>
            <a:r>
              <a:rPr lang="en-US" dirty="0" smtClean="0"/>
              <a:t>Success Criteria: </a:t>
            </a:r>
            <a:r>
              <a:rPr lang="en-US" i="1" dirty="0" smtClean="0"/>
              <a:t>I can interpret ratios involving distance and elapsed time in real-world situations.  </a:t>
            </a:r>
          </a:p>
          <a:p>
            <a:pPr marL="344091" indent="0" algn="just">
              <a:lnSpc>
                <a:spcPct val="100000"/>
              </a:lnSpc>
              <a:buNone/>
            </a:pPr>
            <a:r>
              <a:rPr lang="en-US" i="1" dirty="0" smtClean="0"/>
              <a:t>I can apply ratios involving distance and elapsed time to make quantitative predictions and comparisons in real-world situations.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09148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17085" y="0"/>
            <a:ext cx="9611211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83040" y="373961"/>
            <a:ext cx="2701402" cy="17004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dirty="0" smtClean="0">
                <a:solidFill>
                  <a:schemeClr val="bg1"/>
                </a:solidFill>
              </a:rPr>
              <a:t>Popping, fastness, and speeding up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34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69091" y="0"/>
            <a:ext cx="10413091" cy="693121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7385" y="351667"/>
            <a:ext cx="4966932" cy="6173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 smtClean="0"/>
              <a:t>Ratio challenge problems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14489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sz="half" idx="1"/>
              </p:nvPr>
            </p:nvSpPr>
            <p:spPr>
              <a:xfrm>
                <a:off x="328399" y="440994"/>
                <a:ext cx="3886200" cy="4202818"/>
              </a:xfrm>
            </p:spPr>
            <p:txBody>
              <a:bodyPr>
                <a:normAutofit fontScale="92500"/>
              </a:bodyPr>
              <a:lstStyle/>
              <a:p>
                <a:r>
                  <a:rPr lang="en-US" dirty="0" smtClean="0"/>
                  <a:t>Measurement  </a:t>
                </a:r>
                <a:r>
                  <a:rPr lang="en-US" i="1" dirty="0" smtClean="0"/>
                  <a:t>a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÷</m:t>
                    </m:r>
                  </m:oMath>
                </a14:m>
                <a:r>
                  <a:rPr lang="en-US" dirty="0" smtClean="0"/>
                  <a:t> </a:t>
                </a:r>
                <a:r>
                  <a:rPr lang="en-US" i="1" dirty="0" smtClean="0"/>
                  <a:t>b</a:t>
                </a:r>
              </a:p>
              <a:p>
                <a:r>
                  <a:rPr lang="en-US" dirty="0"/>
                  <a:t> </a:t>
                </a:r>
                <a:r>
                  <a:rPr lang="en-US" dirty="0" smtClean="0"/>
                  <a:t>“how many times does </a:t>
                </a:r>
                <a:r>
                  <a:rPr lang="en-US" i="1" dirty="0" smtClean="0"/>
                  <a:t>b</a:t>
                </a:r>
                <a:r>
                  <a:rPr lang="en-US" dirty="0" smtClean="0"/>
                  <a:t> go in to </a:t>
                </a:r>
                <a:r>
                  <a:rPr lang="en-US" i="1" dirty="0" smtClean="0"/>
                  <a:t>a</a:t>
                </a:r>
                <a:r>
                  <a:rPr lang="en-US" dirty="0" smtClean="0"/>
                  <a:t>?”</a:t>
                </a:r>
              </a:p>
              <a:p>
                <a:r>
                  <a:rPr lang="en-US" dirty="0" smtClean="0"/>
                  <a:t>How many groups of size </a:t>
                </a:r>
                <a:r>
                  <a:rPr lang="en-US" i="1" dirty="0" smtClean="0"/>
                  <a:t>b</a:t>
                </a:r>
                <a:r>
                  <a:rPr lang="en-US" dirty="0" smtClean="0"/>
                  <a:t> can be made from </a:t>
                </a:r>
                <a:r>
                  <a:rPr lang="en-US" i="1" dirty="0"/>
                  <a:t>a</a:t>
                </a:r>
                <a:r>
                  <a:rPr lang="en-US" i="1" dirty="0" smtClean="0"/>
                  <a:t> </a:t>
                </a:r>
                <a:r>
                  <a:rPr lang="en-US" dirty="0" smtClean="0"/>
                  <a:t>?</a:t>
                </a:r>
              </a:p>
              <a:p>
                <a:r>
                  <a:rPr lang="en-US" dirty="0" smtClean="0"/>
                  <a:t>Ike eats 4 cups of dog food every day.  If he has 24 cups of food left, for how many days will his food last?</a:t>
                </a:r>
                <a:endParaRPr lang="en-US" dirty="0"/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328399" y="440994"/>
                <a:ext cx="3886200" cy="4202818"/>
              </a:xfrm>
              <a:blipFill rotWithShape="0">
                <a:blip r:embed="rId3"/>
                <a:stretch>
                  <a:fillRect l="-2512" t="-2174" r="-12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574559" y="440994"/>
                <a:ext cx="3886200" cy="4202818"/>
              </a:xfrm>
            </p:spPr>
            <p:txBody>
              <a:bodyPr>
                <a:normAutofit fontScale="92500"/>
              </a:bodyPr>
              <a:lstStyle/>
              <a:p>
                <a:r>
                  <a:rPr lang="en-US" dirty="0" smtClean="0"/>
                  <a:t>Partitive  </a:t>
                </a:r>
                <a:r>
                  <a:rPr lang="en-US" i="1" dirty="0" smtClean="0"/>
                  <a:t>a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÷</m:t>
                    </m:r>
                  </m:oMath>
                </a14:m>
                <a:r>
                  <a:rPr lang="en-US" dirty="0" smtClean="0"/>
                  <a:t> </a:t>
                </a:r>
                <a:r>
                  <a:rPr lang="en-US" i="1" dirty="0" smtClean="0"/>
                  <a:t>b</a:t>
                </a:r>
                <a:endParaRPr lang="en-US" dirty="0" smtClean="0"/>
              </a:p>
              <a:p>
                <a:r>
                  <a:rPr lang="en-US" dirty="0" smtClean="0"/>
                  <a:t>If you split </a:t>
                </a:r>
                <a:r>
                  <a:rPr lang="en-US" i="1" dirty="0" smtClean="0"/>
                  <a:t>a</a:t>
                </a:r>
                <a:r>
                  <a:rPr lang="en-US" dirty="0" smtClean="0"/>
                  <a:t> things into </a:t>
                </a:r>
                <a:r>
                  <a:rPr lang="en-US" i="1" dirty="0" smtClean="0"/>
                  <a:t>b</a:t>
                </a:r>
                <a:r>
                  <a:rPr lang="en-US" dirty="0"/>
                  <a:t> </a:t>
                </a:r>
                <a:r>
                  <a:rPr lang="en-US" dirty="0" smtClean="0"/>
                  <a:t>equal groups, how many things are in each group ?</a:t>
                </a:r>
              </a:p>
              <a:p>
                <a:r>
                  <a:rPr lang="en-US" dirty="0" smtClean="0"/>
                  <a:t>Ike has 24 cups of food, which is enough to make 4 equal sized meals.  How much food does Ike eat at each meal?</a:t>
                </a:r>
                <a:endParaRPr lang="en-US" dirty="0"/>
              </a:p>
            </p:txBody>
          </p:sp>
        </mc:Choice>
        <mc:Fallback xmlns=""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574559" y="440994"/>
                <a:ext cx="3886200" cy="4202818"/>
              </a:xfrm>
              <a:blipFill rotWithShape="0">
                <a:blip r:embed="rId4"/>
                <a:stretch>
                  <a:fillRect l="-2351" t="-2174" r="-43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5414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36728" y="727588"/>
            <a:ext cx="7886700" cy="7590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 smtClean="0"/>
              <a:t>Rope around the world problem</a:t>
            </a:r>
            <a:endParaRPr lang="en-US" sz="3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0056" y="1486626"/>
            <a:ext cx="4284828" cy="4235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22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830" y="245660"/>
            <a:ext cx="8898340" cy="6612340"/>
          </a:xfrm>
        </p:spPr>
        <p:txBody>
          <a:bodyPr>
            <a:normAutofit fontScale="85000" lnSpcReduction="20000"/>
          </a:bodyPr>
          <a:lstStyle/>
          <a:p>
            <a:r>
              <a:rPr lang="en-US" cap="all" dirty="0" smtClean="0">
                <a:hlinkClick r:id="rId3"/>
              </a:rPr>
              <a:t>CCSS.MATH.CONTENT.6.RP.A.1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Understand the concept of a ratio and use ratio language to describe a ratio relationship between two quantities. </a:t>
            </a:r>
            <a:r>
              <a:rPr lang="en-US" i="1" dirty="0"/>
              <a:t>For example, "The ratio of wings to beaks in the bird house at the zoo was 2:1, because for every 2 wings there was 1 beak." "For every vote candidate A received, candidate C received nearly three votes."</a:t>
            </a:r>
            <a:endParaRPr lang="en-US" dirty="0"/>
          </a:p>
          <a:p>
            <a:r>
              <a:rPr lang="en-US" cap="all" dirty="0">
                <a:hlinkClick r:id="rId4"/>
              </a:rPr>
              <a:t>CCSS.MATH.CONTENT.6.RP.A.2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Understand the concept of a unit rate a/b associated with a ratio </a:t>
            </a:r>
            <a:r>
              <a:rPr lang="en-US" dirty="0" err="1"/>
              <a:t>a:b</a:t>
            </a:r>
            <a:r>
              <a:rPr lang="en-US" dirty="0"/>
              <a:t> with b ≠ 0, and use rate language in the context of a ratio relationship. </a:t>
            </a:r>
            <a:r>
              <a:rPr lang="en-US" i="1" dirty="0"/>
              <a:t>For example, "This recipe has a ratio of 3 cups of flour to 4 cups of sugar, so there is 3/4 cup of flour for each cup of sugar." "We paid $75 for 15 hamburgers, which is a rate of $5 per hamburger</a:t>
            </a:r>
            <a:r>
              <a:rPr lang="en-US" i="1" dirty="0" smtClean="0"/>
              <a:t>.”</a:t>
            </a:r>
          </a:p>
          <a:p>
            <a:r>
              <a:rPr lang="en-US" cap="all" dirty="0">
                <a:hlinkClick r:id="rId5"/>
              </a:rPr>
              <a:t>CCSS.MATH.CONTENT.6.RP.A.3.B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Solve unit rate problems including those involving unit pricing and constant speed. </a:t>
            </a:r>
            <a:r>
              <a:rPr lang="en-US" i="1" dirty="0"/>
              <a:t>For example, if it took 7 hours to mow 4 lawns, then at that rate, how many lawns could be mowed in 35 hours? At what rate were lawns being mowed?</a:t>
            </a:r>
            <a:endParaRPr lang="en-US" dirty="0"/>
          </a:p>
          <a:p>
            <a:r>
              <a:rPr lang="en-US" cap="all" dirty="0">
                <a:hlinkClick r:id="rId6"/>
              </a:rPr>
              <a:t>CCSS.MATH.CONTENT.6.RP.A.3.D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Use ratio reasoning to convert measurement units; manipulate and transform units appropriately when multiplying or dividing quantities.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27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2167</TotalTime>
  <Words>951</Words>
  <Application>Microsoft Macintosh PowerPoint</Application>
  <PresentationFormat>On-screen Show (4:3)</PresentationFormat>
  <Paragraphs>158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9" baseType="lpstr">
      <vt:lpstr>Calibri</vt:lpstr>
      <vt:lpstr>Calibri Bold</vt:lpstr>
      <vt:lpstr>Calibri Light</vt:lpstr>
      <vt:lpstr>Cambria Math</vt:lpstr>
      <vt:lpstr>Gill Sans</vt:lpstr>
      <vt:lpstr>Heiti SC Light</vt:lpstr>
      <vt:lpstr>Helvetica</vt:lpstr>
      <vt:lpstr>Helvetica Light</vt:lpstr>
      <vt:lpstr>Helvetica Neue</vt:lpstr>
      <vt:lpstr>ＭＳ Ｐゴシック</vt:lpstr>
      <vt:lpstr>Trebuchet MS</vt:lpstr>
      <vt:lpstr>Arial</vt:lpstr>
      <vt:lpstr>Office Theme</vt:lpstr>
      <vt:lpstr>PowerPoint Presentation</vt:lpstr>
      <vt:lpstr>PowerPoint Presentation</vt:lpstr>
      <vt:lpstr>Initial ideas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Take a gallery walk at break and note ideas to try</vt:lpstr>
      <vt:lpstr>Application time Return to LRC at 3:00 pm</vt:lpstr>
      <vt:lpstr>Reflect on your content and pedagogical sessions today. </vt:lpstr>
    </vt:vector>
  </TitlesOfParts>
  <Company/>
  <LinksUpToDate>false</LinksUpToDate>
  <SharedDoc>false</SharedDoc>
  <HyperlinksChanged>false</HyperlinksChanged>
  <AppVersion>15.0025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Cohen</dc:creator>
  <cp:lastModifiedBy>Shannon Warren</cp:lastModifiedBy>
  <cp:revision>26</cp:revision>
  <dcterms:created xsi:type="dcterms:W3CDTF">2017-06-20T20:47:03Z</dcterms:created>
  <dcterms:modified xsi:type="dcterms:W3CDTF">2018-01-12T19:30:02Z</dcterms:modified>
</cp:coreProperties>
</file>